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15" r:id="rId3"/>
    <p:sldId id="326" r:id="rId4"/>
    <p:sldId id="327" r:id="rId5"/>
    <p:sldId id="329" r:id="rId6"/>
    <p:sldId id="328" r:id="rId7"/>
    <p:sldId id="330" r:id="rId8"/>
    <p:sldId id="331" r:id="rId9"/>
    <p:sldId id="325" r:id="rId10"/>
    <p:sldId id="317" r:id="rId11"/>
    <p:sldId id="318" r:id="rId12"/>
    <p:sldId id="332" r:id="rId13"/>
  </p:sldIdLst>
  <p:sldSz cx="6858000" cy="5143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DDE5F"/>
    <a:srgbClr val="FFFFCC"/>
    <a:srgbClr val="EDEEF0"/>
    <a:srgbClr val="EAE6E3"/>
    <a:srgbClr val="DADAD8"/>
    <a:srgbClr val="FFFFFF"/>
    <a:srgbClr val="9900CC"/>
    <a:srgbClr val="FF9900"/>
    <a:srgbClr val="D99B01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9" autoAdjust="0"/>
    <p:restoredTop sz="94737" autoAdjust="0"/>
  </p:normalViewPr>
  <p:slideViewPr>
    <p:cSldViewPr>
      <p:cViewPr varScale="1">
        <p:scale>
          <a:sx n="94" d="100"/>
          <a:sy n="94" d="100"/>
        </p:scale>
        <p:origin x="900" y="72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5F933-EC83-4016-9F08-B75181E717AF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16A04-DB0F-4717-B15E-4EDB6BB5E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9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11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60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34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75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08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57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31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5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95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7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06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6724" y="1960930"/>
            <a:ext cx="6184553" cy="1383822"/>
          </a:xfrm>
          <a:noFill/>
          <a:effectLst/>
        </p:spPr>
        <p:txBody>
          <a:bodyPr>
            <a:normAutofit/>
          </a:bodyPr>
          <a:lstStyle>
            <a:lvl1pPr algn="r">
              <a:defRPr sz="27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356" y="3335275"/>
            <a:ext cx="6127289" cy="1221640"/>
          </a:xfrm>
        </p:spPr>
        <p:txBody>
          <a:bodyPr>
            <a:normAutofit/>
          </a:bodyPr>
          <a:lstStyle>
            <a:lvl1pPr marL="0" indent="0" algn="r">
              <a:buNone/>
              <a:defRPr sz="2100" b="0" i="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</a:p>
          <a:p>
            <a:r>
              <a:rPr lang="en-US" dirty="0"/>
              <a:t>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ransition spd="slow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FF712494-876E-4166-9F90-FB6ADB8E26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38730" y="2326214"/>
            <a:ext cx="1097838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24" y="281175"/>
            <a:ext cx="6184553" cy="763524"/>
          </a:xfrm>
        </p:spPr>
        <p:txBody>
          <a:bodyPr>
            <a:normAutofit/>
          </a:bodyPr>
          <a:lstStyle>
            <a:lvl1pPr algn="r">
              <a:defRPr sz="2700" baseline="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24" y="1502816"/>
            <a:ext cx="6184553" cy="3206799"/>
          </a:xfrm>
        </p:spPr>
        <p:txBody>
          <a:bodyPr/>
          <a:lstStyle>
            <a:lvl1pPr algn="l">
              <a:defRPr sz="21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1069" y="433880"/>
            <a:ext cx="4695679" cy="572644"/>
          </a:xfrm>
        </p:spPr>
        <p:txBody>
          <a:bodyPr>
            <a:normAutofit/>
          </a:bodyPr>
          <a:lstStyle>
            <a:lvl1pPr algn="l">
              <a:defRPr sz="270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1069" y="1198560"/>
            <a:ext cx="4695679" cy="3511061"/>
          </a:xfrm>
        </p:spPr>
        <p:txBody>
          <a:bodyPr/>
          <a:lstStyle>
            <a:lvl1pPr>
              <a:defRPr sz="21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24" y="281176"/>
            <a:ext cx="6184553" cy="763525"/>
          </a:xfrm>
        </p:spPr>
        <p:txBody>
          <a:bodyPr>
            <a:normAutofit/>
          </a:bodyPr>
          <a:lstStyle>
            <a:lvl1pPr algn="r">
              <a:defRPr sz="2700" baseline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659" y="1655520"/>
            <a:ext cx="3030141" cy="479822"/>
          </a:xfrm>
        </p:spPr>
        <p:txBody>
          <a:bodyPr anchor="b"/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2659" y="2087041"/>
            <a:ext cx="3030141" cy="2137871"/>
          </a:xfrm>
        </p:spPr>
        <p:txBody>
          <a:bodyPr/>
          <a:lstStyle>
            <a:lvl1pPr algn="ctr">
              <a:defRPr sz="1800">
                <a:solidFill>
                  <a:schemeClr val="tx1"/>
                </a:solidFill>
              </a:defRPr>
            </a:lvl1pPr>
            <a:lvl2pPr algn="ctr">
              <a:defRPr sz="1500">
                <a:solidFill>
                  <a:schemeClr val="tx1"/>
                </a:solidFill>
              </a:defRPr>
            </a:lvl2pPr>
            <a:lvl3pPr algn="ctr">
              <a:defRPr sz="1350">
                <a:solidFill>
                  <a:schemeClr val="tx1"/>
                </a:solidFill>
              </a:defRPr>
            </a:lvl3pPr>
            <a:lvl4pPr algn="ctr">
              <a:defRPr sz="1200">
                <a:solidFill>
                  <a:schemeClr val="tx1"/>
                </a:solidFill>
              </a:defRPr>
            </a:lvl4pPr>
            <a:lvl5pPr algn="ctr"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9001" y="1655520"/>
            <a:ext cx="3031331" cy="479822"/>
          </a:xfrm>
        </p:spPr>
        <p:txBody>
          <a:bodyPr anchor="b"/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29001" y="2087041"/>
            <a:ext cx="3031331" cy="2137871"/>
          </a:xfrm>
        </p:spPr>
        <p:txBody>
          <a:bodyPr/>
          <a:lstStyle>
            <a:lvl1pPr algn="ctr">
              <a:defRPr sz="1800">
                <a:solidFill>
                  <a:schemeClr val="tx1"/>
                </a:solidFill>
              </a:defRPr>
            </a:lvl1pPr>
            <a:lvl2pPr algn="ctr">
              <a:defRPr sz="1500">
                <a:solidFill>
                  <a:schemeClr val="tx1"/>
                </a:solidFill>
              </a:defRPr>
            </a:lvl2pPr>
            <a:lvl3pPr algn="ctr">
              <a:defRPr sz="1350">
                <a:solidFill>
                  <a:schemeClr val="tx1"/>
                </a:solidFill>
              </a:defRPr>
            </a:lvl3pPr>
            <a:lvl4pPr algn="ctr">
              <a:defRPr sz="1200">
                <a:solidFill>
                  <a:schemeClr val="tx1"/>
                </a:solidFill>
              </a:defRPr>
            </a:lvl4pPr>
            <a:lvl5pPr algn="ctr"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6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>
    <p:comb/>
  </p:transition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bbashh2002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83215" y="24235"/>
            <a:ext cx="6858000" cy="5143500"/>
          </a:xfrm>
          <a:prstGeom prst="bevel">
            <a:avLst>
              <a:gd name="adj" fmla="val 6522"/>
            </a:avLst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6863" y="2342693"/>
            <a:ext cx="6184553" cy="458115"/>
          </a:xfrm>
        </p:spPr>
        <p:txBody>
          <a:bodyPr>
            <a:noAutofit/>
          </a:bodyPr>
          <a:lstStyle/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Prof.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Dr.Abbas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H.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Hassin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Alasadi</a:t>
            </a:r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6373" y="658207"/>
            <a:ext cx="5594053" cy="160813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5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Computer Simulation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93127" y="3029865"/>
            <a:ext cx="6356346" cy="1405003"/>
          </a:xfrm>
          <a:prstGeom prst="rect">
            <a:avLst/>
          </a:prstGeom>
        </p:spPr>
        <p:txBody>
          <a:bodyPr vert="horz" lIns="68580" tIns="34290" rIns="68580" bIns="34290" rtlCol="0">
            <a:noAutofit/>
            <a:scene3d>
              <a:camera prst="perspectiveRelaxedModerately"/>
              <a:lightRig rig="threePt" dir="t"/>
            </a:scene3d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180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  <a:cs typeface="BrowalliaUPC" panose="020B0604020202020204" pitchFamily="34" charset="-34"/>
              </a:rPr>
              <a:t>Computer Information System</a:t>
            </a:r>
          </a:p>
          <a:p>
            <a:pPr algn="ctr">
              <a:spcBef>
                <a:spcPts val="0"/>
              </a:spcBef>
            </a:pPr>
            <a:r>
              <a:rPr lang="en-US" sz="180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  <a:cs typeface="BrowalliaUPC" panose="020B0604020202020204" pitchFamily="34" charset="-34"/>
              </a:rPr>
              <a:t>Computer Science and Information Technology</a:t>
            </a:r>
          </a:p>
          <a:p>
            <a:pPr algn="ctr">
              <a:spcBef>
                <a:spcPts val="0"/>
              </a:spcBef>
            </a:pPr>
            <a:r>
              <a:rPr lang="en-US" sz="1800" dirty="0" err="1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  <a:cs typeface="BrowalliaUPC" panose="020B0604020202020204" pitchFamily="34" charset="-34"/>
              </a:rPr>
              <a:t>Basrah</a:t>
            </a:r>
            <a:r>
              <a:rPr lang="en-US" sz="180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  <a:cs typeface="BrowalliaUPC" panose="020B0604020202020204" pitchFamily="34" charset="-34"/>
              </a:rPr>
              <a:t> University</a:t>
            </a:r>
          </a:p>
          <a:p>
            <a:pPr algn="ctr">
              <a:spcBef>
                <a:spcPts val="0"/>
              </a:spcBef>
            </a:pPr>
            <a:r>
              <a:rPr lang="en-US" sz="180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  <a:cs typeface="BrowalliaUPC" panose="020B0604020202020204" pitchFamily="34" charset="-34"/>
              </a:rPr>
              <a:t>Email: </a:t>
            </a:r>
            <a:r>
              <a:rPr lang="en-US" sz="1800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  <a:cs typeface="BrowalliaUPC" panose="020B0604020202020204" pitchFamily="34" charset="-34"/>
                <a:hlinkClick r:id="rId2"/>
              </a:rPr>
              <a:t>abbashh2002@gmail.com</a:t>
            </a:r>
            <a:endParaRPr lang="en-US" sz="1800" dirty="0" smtClean="0">
              <a:ln w="0">
                <a:solidFill>
                  <a:srgbClr val="FF0000"/>
                </a:solidFill>
              </a:ln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  <a:cs typeface="BrowalliaUPC" panose="020B0604020202020204" pitchFamily="34" charset="-34"/>
            </a:endParaRPr>
          </a:p>
          <a:p>
            <a:pPr algn="ctr">
              <a:spcBef>
                <a:spcPts val="0"/>
              </a:spcBef>
            </a:pPr>
            <a:r>
              <a:rPr lang="en-US" sz="1800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  <a:cs typeface="BrowalliaUPC" panose="020B0604020202020204" pitchFamily="34" charset="-34"/>
              </a:rPr>
              <a:t>2019-2020</a:t>
            </a:r>
            <a:endParaRPr lang="en-US" sz="1800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  <a:cs typeface="BrowalliaUPC" panose="020B0604020202020204" pitchFamily="34" charset="-34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650640" y="314621"/>
            <a:ext cx="1679755" cy="4581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1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</a:t>
            </a:r>
            <a:r>
              <a:rPr lang="en-US" sz="24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24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6619">
        <p14:doors dir="vert"/>
      </p:transition>
    </mc:Choice>
    <mc:Fallback xmlns="">
      <p:transition spd="slow" advTm="661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900"/>
                            </p:stCondLst>
                            <p:childTnLst>
                              <p:par>
                                <p:cTn id="1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0" y="0"/>
            <a:ext cx="6858000" cy="5143500"/>
          </a:xfrm>
          <a:prstGeom prst="bevel">
            <a:avLst>
              <a:gd name="adj" fmla="val 2769"/>
            </a:avLst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22196" y="157102"/>
            <a:ext cx="6427278" cy="429483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Queuing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65355" y="649385"/>
            <a:ext cx="6270449" cy="4212940"/>
          </a:xfrm>
        </p:spPr>
        <p:txBody>
          <a:bodyPr>
            <a:noAutofit/>
          </a:bodyPr>
          <a:lstStyle/>
          <a:p>
            <a:pPr marL="342900" indent="-342900" algn="l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a single-channel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queuing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system there are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only two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possible events that can affect the state 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system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90563" indent="-342900" algn="l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entry of a unit into the system or the completion of service on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unit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server has only two possible states:</a:t>
            </a:r>
          </a:p>
          <a:p>
            <a:pPr marL="630238" indent="-284163" algn="l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is either busy or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idle.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605" y="3029865"/>
            <a:ext cx="5802790" cy="1679755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024985" y="4588481"/>
            <a:ext cx="550573" cy="273844"/>
          </a:xfrm>
        </p:spPr>
        <p:txBody>
          <a:bodyPr/>
          <a:lstStyle/>
          <a:p>
            <a:fld id="{B82CCC60-E8CD-4174-8B1A-7DF615B22EEF}" type="slidenum">
              <a:rPr lang="en-US" sz="1800" b="1" smtClean="0"/>
              <a:pPr/>
              <a:t>10</a:t>
            </a:fld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42804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0" y="0"/>
            <a:ext cx="6858000" cy="5143500"/>
          </a:xfrm>
          <a:prstGeom prst="bevel">
            <a:avLst>
              <a:gd name="adj" fmla="val 2769"/>
            </a:avLst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22196" y="157102"/>
            <a:ext cx="6427278" cy="429483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65355" y="649385"/>
            <a:ext cx="6270449" cy="4212940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000" b="1" dirty="0"/>
              <a:t>Single-channel queue serves customers on a first-in</a:t>
            </a:r>
            <a:r>
              <a:rPr lang="en-US" sz="2000" b="1" dirty="0" smtClean="0"/>
              <a:t>, first-out (FIFO) basis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024985" y="4588481"/>
            <a:ext cx="550573" cy="273844"/>
          </a:xfrm>
        </p:spPr>
        <p:txBody>
          <a:bodyPr/>
          <a:lstStyle/>
          <a:p>
            <a:fld id="{B82CCC60-E8CD-4174-8B1A-7DF615B22EEF}" type="slidenum">
              <a:rPr lang="en-US" sz="1800" b="1" smtClean="0"/>
              <a:pPr/>
              <a:t>11</a:t>
            </a:fld>
            <a:endParaRPr lang="en-US" sz="1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354" y="1350110"/>
            <a:ext cx="6117745" cy="3252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576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0" y="0"/>
            <a:ext cx="6858000" cy="5143500"/>
          </a:xfrm>
          <a:prstGeom prst="bevel">
            <a:avLst>
              <a:gd name="adj" fmla="val 2769"/>
            </a:avLst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22196" y="157102"/>
            <a:ext cx="6427278" cy="429483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/>
              <a:t>Simulation Software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024985" y="4588481"/>
            <a:ext cx="550573" cy="273844"/>
          </a:xfrm>
        </p:spPr>
        <p:txBody>
          <a:bodyPr/>
          <a:lstStyle/>
          <a:p>
            <a:fld id="{B82CCC60-E8CD-4174-8B1A-7DF615B22EEF}" type="slidenum">
              <a:rPr lang="en-US" sz="1800" b="1" smtClean="0"/>
              <a:pPr/>
              <a:t>12</a:t>
            </a:fld>
            <a:endParaRPr lang="en-US" sz="1800" b="1" dirty="0"/>
          </a:p>
        </p:txBody>
      </p:sp>
      <p:sp>
        <p:nvSpPr>
          <p:cNvPr id="8" name="Flowchart: Stored Data 7"/>
          <p:cNvSpPr/>
          <p:nvPr/>
        </p:nvSpPr>
        <p:spPr>
          <a:xfrm>
            <a:off x="985720" y="1808225"/>
            <a:ext cx="5039264" cy="1374346"/>
          </a:xfrm>
          <a:prstGeom prst="flowChartOnlineStorage">
            <a:avLst/>
          </a:prstGeom>
          <a:solidFill>
            <a:srgbClr val="FDDE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End of Lecture 6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1168366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0" y="0"/>
            <a:ext cx="6858000" cy="5143500"/>
          </a:xfrm>
          <a:prstGeom prst="bevel">
            <a:avLst>
              <a:gd name="adj" fmla="val 2769"/>
            </a:avLst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22196" y="157102"/>
            <a:ext cx="6427278" cy="429483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Queuing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65355" y="739290"/>
            <a:ext cx="6270449" cy="4123035"/>
          </a:xfrm>
        </p:spPr>
        <p:txBody>
          <a:bodyPr>
            <a:noAutofit/>
          </a:bodyPr>
          <a:lstStyle/>
          <a:p>
            <a:pPr marL="342900" indent="-342900" algn="l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typical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queuing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model customers (people, machines, requests, etc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.) arrive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from time to time and join a queue (waiting line), are eventually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attended by a server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machine, computer, etc.), and finally leave the system.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Queuing models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whether solved mathematically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which is only possible for relatively simple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models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or analyzed through simulation, provide the analyst with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powerful tool for designing and evaluating the performance of queuing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024985" y="4588481"/>
            <a:ext cx="550573" cy="273844"/>
          </a:xfrm>
        </p:spPr>
        <p:txBody>
          <a:bodyPr/>
          <a:lstStyle/>
          <a:p>
            <a:fld id="{B82CCC60-E8CD-4174-8B1A-7DF615B22EEF}" type="slidenum">
              <a:rPr lang="en-US" sz="1800" b="1" smtClean="0"/>
              <a:pPr/>
              <a:t>2</a:t>
            </a:fld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65999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0" y="0"/>
            <a:ext cx="6858000" cy="5143500"/>
          </a:xfrm>
          <a:prstGeom prst="bevel">
            <a:avLst>
              <a:gd name="adj" fmla="val 2769"/>
            </a:avLst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22196" y="157102"/>
            <a:ext cx="6427278" cy="429483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Queuing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65355" y="743687"/>
            <a:ext cx="6270449" cy="4118638"/>
          </a:xfrm>
        </p:spPr>
        <p:txBody>
          <a:bodyPr>
            <a:noAutofit/>
          </a:bodyPr>
          <a:lstStyle/>
          <a:p>
            <a:pPr marL="342900" indent="-342900" algn="l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Queuing models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have found widespread use in the analysis of service facilities, production and material-handling systems, computer and communications systems, and many other situations where congestion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dirty="0">
                <a:latin typeface="Arial" panose="020B0604020202020204" pitchFamily="34" charset="0"/>
              </a:rPr>
              <a:t>اِزْدِحام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competition for scarce resources can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occur.</a:t>
            </a:r>
          </a:p>
          <a:p>
            <a:pPr marL="342900" indent="-342900" algn="l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CMS (</a:t>
            </a:r>
            <a:r>
              <a:rPr lang="en-US" b="1" dirty="0" smtClean="0"/>
              <a:t>Content management system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techniques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may be used to generate a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number of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artificial histories of a complex system and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obtain estimates </a:t>
            </a:r>
            <a:r>
              <a:rPr lang="en-US" dirty="0" smtClean="0"/>
              <a:t>of desired system-performance measures.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024985" y="4588481"/>
            <a:ext cx="550573" cy="273844"/>
          </a:xfrm>
        </p:spPr>
        <p:txBody>
          <a:bodyPr/>
          <a:lstStyle/>
          <a:p>
            <a:fld id="{B82CCC60-E8CD-4174-8B1A-7DF615B22EEF}" type="slidenum">
              <a:rPr lang="en-US" sz="1800" b="1" smtClean="0"/>
              <a:pPr/>
              <a:t>3</a:t>
            </a:fld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84316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0" y="0"/>
            <a:ext cx="6858000" cy="5143500"/>
          </a:xfrm>
          <a:prstGeom prst="bevel">
            <a:avLst>
              <a:gd name="adj" fmla="val 2769"/>
            </a:avLst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22196" y="157102"/>
            <a:ext cx="6427278" cy="429483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Queuing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65355" y="743687"/>
            <a:ext cx="6270449" cy="4118638"/>
          </a:xfrm>
        </p:spPr>
        <p:txBody>
          <a:bodyPr>
            <a:noAutofit/>
          </a:bodyPr>
          <a:lstStyle/>
          <a:p>
            <a:pPr marL="342900" indent="-342900" algn="l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altLang="en-US" dirty="0" smtClean="0">
                <a:latin typeface="Arial" panose="020B0604020202020204" pitchFamily="34" charset="0"/>
              </a:rPr>
              <a:t>The </a:t>
            </a:r>
            <a:r>
              <a:rPr lang="en-US" altLang="en-US" dirty="0">
                <a:latin typeface="Arial" panose="020B0604020202020204" pitchFamily="34" charset="0"/>
              </a:rPr>
              <a:t>elements of a single queue queuing system</a:t>
            </a:r>
            <a:r>
              <a:rPr lang="en-US" altLang="en-US" dirty="0" smtClean="0">
                <a:latin typeface="Arial" panose="020B0604020202020204" pitchFamily="34" charset="0"/>
              </a:rPr>
              <a:t>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2590" y="5998181"/>
            <a:ext cx="550573" cy="273844"/>
          </a:xfrm>
        </p:spPr>
        <p:txBody>
          <a:bodyPr/>
          <a:lstStyle/>
          <a:p>
            <a:fld id="{B82CCC60-E8CD-4174-8B1A-7DF615B22EEF}" type="slidenum">
              <a:rPr lang="en-US" sz="1800" b="1" smtClean="0"/>
              <a:pPr/>
              <a:t>4</a:t>
            </a:fld>
            <a:endParaRPr lang="en-US" sz="1800" b="1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800152" y="1453634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endParaRPr kumimoji="0" lang="en-US" altLang="en-US" sz="14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AutoShape 2" descr="http://staff.um.edu.mt/jskl1/simweb/fig1.gif"/>
          <p:cNvSpPr>
            <a:spLocks noChangeAspect="1" noChangeArrowheads="1"/>
          </p:cNvSpPr>
          <p:nvPr/>
        </p:nvSpPr>
        <p:spPr bwMode="auto">
          <a:xfrm>
            <a:off x="527605" y="1409700"/>
            <a:ext cx="4105275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20"/>
          <a:stretch/>
        </p:blipFill>
        <p:spPr>
          <a:xfrm>
            <a:off x="1383197" y="1252598"/>
            <a:ext cx="4105275" cy="2054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28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0" y="0"/>
            <a:ext cx="6858000" cy="5143500"/>
          </a:xfrm>
          <a:prstGeom prst="bevel">
            <a:avLst>
              <a:gd name="adj" fmla="val 2769"/>
            </a:avLst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22196" y="157102"/>
            <a:ext cx="6427278" cy="429483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Queuing Models Elements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2197" y="743687"/>
            <a:ext cx="6413608" cy="4118638"/>
          </a:xfrm>
        </p:spPr>
        <p:txBody>
          <a:bodyPr>
            <a:noAutofit/>
          </a:bodyPr>
          <a:lstStyle/>
          <a:p>
            <a:pPr marL="457200" indent="-457200" algn="l">
              <a:spcBef>
                <a:spcPts val="1200"/>
              </a:spcBef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Population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of Customers</a:t>
            </a:r>
            <a:r>
              <a:rPr lang="en-US" dirty="0">
                <a:latin typeface="Arial" panose="020B0604020202020204" pitchFamily="34" charset="0"/>
              </a:rPr>
              <a:t> can be considered either limited (closed systems) or unlimited (open systems). Unlimited population represents a theoretical model of systems with a large number of possible customers (a bank on a busy street, a motorway petrol station). </a:t>
            </a:r>
            <a:endParaRPr lang="en-US" dirty="0" smtClean="0">
              <a:latin typeface="Arial" panose="020B0604020202020204" pitchFamily="34" charset="0"/>
            </a:endParaRPr>
          </a:p>
          <a:p>
            <a:pPr marL="803275" indent="-342900" algn="l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</a:rPr>
              <a:t>It </a:t>
            </a:r>
            <a:r>
              <a:rPr lang="en-US" dirty="0">
                <a:latin typeface="Arial" panose="020B0604020202020204" pitchFamily="34" charset="0"/>
              </a:rPr>
              <a:t>is necessary to take the term "customer" very generally. Customers may be people, machines of various nature, computer processes, telephone calls, etc.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2590" y="5998181"/>
            <a:ext cx="550573" cy="273844"/>
          </a:xfrm>
        </p:spPr>
        <p:txBody>
          <a:bodyPr/>
          <a:lstStyle/>
          <a:p>
            <a:fld id="{B82CCC60-E8CD-4174-8B1A-7DF615B22EEF}" type="slidenum">
              <a:rPr lang="en-US" sz="1800" b="1" smtClean="0"/>
              <a:pPr/>
              <a:t>5</a:t>
            </a:fld>
            <a:endParaRPr lang="en-US" sz="1800" b="1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800152" y="1453634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endParaRPr kumimoji="0" lang="en-US" altLang="en-US" sz="14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AutoShape 2" descr="http://staff.um.edu.mt/jskl1/simweb/fig1.gif"/>
          <p:cNvSpPr>
            <a:spLocks noChangeAspect="1" noChangeArrowheads="1"/>
          </p:cNvSpPr>
          <p:nvPr/>
        </p:nvSpPr>
        <p:spPr bwMode="auto">
          <a:xfrm>
            <a:off x="527605" y="1409700"/>
            <a:ext cx="4105275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5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0" y="0"/>
            <a:ext cx="6858000" cy="5143500"/>
          </a:xfrm>
          <a:prstGeom prst="bevel">
            <a:avLst>
              <a:gd name="adj" fmla="val 2769"/>
            </a:avLst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22196" y="157102"/>
            <a:ext cx="6427278" cy="429483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Queuing Models Elements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2197" y="743687"/>
            <a:ext cx="6413608" cy="4118638"/>
          </a:xfrm>
        </p:spPr>
        <p:txBody>
          <a:bodyPr>
            <a:noAutofit/>
          </a:bodyPr>
          <a:lstStyle/>
          <a:p>
            <a:pPr marL="457200" indent="-457200" algn="l">
              <a:spcBef>
                <a:spcPts val="1200"/>
              </a:spcBef>
              <a:buFont typeface="+mj-lt"/>
              <a:buAutoNum type="arabicPeriod" startAt="2"/>
            </a:pP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Arrival </a:t>
            </a:r>
            <a:r>
              <a:rPr lang="en-US" dirty="0">
                <a:latin typeface="Arial" panose="020B0604020202020204" pitchFamily="34" charset="0"/>
              </a:rPr>
              <a:t>defines the way customers enter the system. Mostly the arrivals are random with random intervals between two adjacent arrivals. Typically the arrival is described by a random distribution of intervals also called Arrival Pattern. </a:t>
            </a:r>
          </a:p>
          <a:p>
            <a:pPr marL="457200" indent="-457200" algn="l">
              <a:spcBef>
                <a:spcPts val="1200"/>
              </a:spcBef>
              <a:buFont typeface="+mj-lt"/>
              <a:buAutoNum type="arabicPeriod" startAt="2"/>
            </a:pP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Queue </a:t>
            </a:r>
            <a:r>
              <a:rPr lang="en-US" dirty="0">
                <a:latin typeface="Arial" panose="020B0604020202020204" pitchFamily="34" charset="0"/>
              </a:rPr>
              <a:t>represents a certain number of customers waiting for service (of course the queue may be empty). Typically the customer being served is considered not to be in the queue. </a:t>
            </a:r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2590" y="5998181"/>
            <a:ext cx="550573" cy="273844"/>
          </a:xfrm>
        </p:spPr>
        <p:txBody>
          <a:bodyPr/>
          <a:lstStyle/>
          <a:p>
            <a:fld id="{B82CCC60-E8CD-4174-8B1A-7DF615B22EEF}" type="slidenum">
              <a:rPr lang="en-US" sz="1800" b="1" smtClean="0"/>
              <a:pPr/>
              <a:t>6</a:t>
            </a:fld>
            <a:endParaRPr lang="en-US" sz="1800" b="1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800152" y="1453634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endParaRPr kumimoji="0" lang="en-US" altLang="en-US" sz="14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AutoShape 2" descr="http://staff.um.edu.mt/jskl1/simweb/fig1.gif"/>
          <p:cNvSpPr>
            <a:spLocks noChangeAspect="1" noChangeArrowheads="1"/>
          </p:cNvSpPr>
          <p:nvPr/>
        </p:nvSpPr>
        <p:spPr bwMode="auto">
          <a:xfrm>
            <a:off x="527605" y="1409700"/>
            <a:ext cx="4105275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6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0" y="0"/>
            <a:ext cx="6858000" cy="5143500"/>
          </a:xfrm>
          <a:prstGeom prst="bevel">
            <a:avLst>
              <a:gd name="adj" fmla="val 2769"/>
            </a:avLst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22196" y="157102"/>
            <a:ext cx="6427278" cy="429483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Queuing Models Elements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2197" y="743687"/>
            <a:ext cx="6413608" cy="4118638"/>
          </a:xfrm>
        </p:spPr>
        <p:txBody>
          <a:bodyPr>
            <a:noAutofit/>
          </a:bodyPr>
          <a:lstStyle/>
          <a:p>
            <a:pPr marL="457200" indent="-457200" algn="l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</a:rPr>
              <a:t>There </a:t>
            </a:r>
            <a:r>
              <a:rPr lang="en-US" dirty="0">
                <a:latin typeface="Arial" panose="020B0604020202020204" pitchFamily="34" charset="0"/>
              </a:rPr>
              <a:t>are two important properties of a queue: Maximum Size and Queuing Discipline. </a:t>
            </a:r>
          </a:p>
          <a:p>
            <a:pPr marL="690563" indent="-457200" algn="l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Maximum Queue Size </a:t>
            </a:r>
            <a:r>
              <a:rPr lang="en-US" dirty="0">
                <a:latin typeface="Arial" panose="020B0604020202020204" pitchFamily="34" charset="0"/>
              </a:rPr>
              <a:t>(also called System capacity) is the maximum number of customers that may wait in the queue (plus the one(s) being served). </a:t>
            </a:r>
            <a:endParaRPr lang="en-US" dirty="0" smtClean="0">
              <a:latin typeface="Arial" panose="020B0604020202020204" pitchFamily="34" charset="0"/>
            </a:endParaRPr>
          </a:p>
          <a:p>
            <a:pPr marL="690563" indent="-457200" algn="l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 smtClean="0">
                <a:latin typeface="Arial" panose="020B0604020202020204" pitchFamily="34" charset="0"/>
              </a:rPr>
              <a:t>Queue </a:t>
            </a:r>
            <a:r>
              <a:rPr lang="en-US" dirty="0">
                <a:latin typeface="Arial" panose="020B0604020202020204" pitchFamily="34" charset="0"/>
              </a:rPr>
              <a:t>is always limited, but some theoretical models assume an unlimited queue length. If the queue length is limited, some customers are forced to </a:t>
            </a:r>
            <a:r>
              <a:rPr lang="en-US" dirty="0" smtClean="0">
                <a:latin typeface="Arial" panose="020B0604020202020204" pitchFamily="34" charset="0"/>
              </a:rPr>
              <a:t>reject </a:t>
            </a:r>
            <a:r>
              <a:rPr lang="en-US" dirty="0">
                <a:latin typeface="Arial" panose="020B0604020202020204" pitchFamily="34" charset="0"/>
              </a:rPr>
              <a:t>without being </a:t>
            </a:r>
            <a:r>
              <a:rPr lang="en-US" dirty="0" smtClean="0">
                <a:latin typeface="Arial" panose="020B0604020202020204" pitchFamily="34" charset="0"/>
              </a:rPr>
              <a:t>served.</a:t>
            </a:r>
            <a:endParaRPr lang="en-US" dirty="0">
              <a:latin typeface="Arial" panose="020B0604020202020204" pitchFamily="34" charset="0"/>
            </a:endParaRPr>
          </a:p>
          <a:p>
            <a:pPr marL="342900" indent="-342900" algn="l">
              <a:spcBef>
                <a:spcPts val="1200"/>
              </a:spcBef>
              <a:buFont typeface="Wingdings" panose="05000000000000000000" pitchFamily="2" charset="2"/>
              <a:buChar char="q"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2590" y="5998181"/>
            <a:ext cx="550573" cy="273844"/>
          </a:xfrm>
        </p:spPr>
        <p:txBody>
          <a:bodyPr/>
          <a:lstStyle/>
          <a:p>
            <a:fld id="{B82CCC60-E8CD-4174-8B1A-7DF615B22EEF}" type="slidenum">
              <a:rPr lang="en-US" sz="1800" b="1" smtClean="0"/>
              <a:pPr/>
              <a:t>7</a:t>
            </a:fld>
            <a:endParaRPr lang="en-US" sz="1800" b="1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800152" y="1453634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endParaRPr kumimoji="0" lang="en-US" altLang="en-US" sz="14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AutoShape 2" descr="http://staff.um.edu.mt/jskl1/simweb/fig1.gif"/>
          <p:cNvSpPr>
            <a:spLocks noChangeAspect="1" noChangeArrowheads="1"/>
          </p:cNvSpPr>
          <p:nvPr/>
        </p:nvSpPr>
        <p:spPr bwMode="auto">
          <a:xfrm>
            <a:off x="527605" y="1409700"/>
            <a:ext cx="4105275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5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0" y="0"/>
            <a:ext cx="6858000" cy="5143500"/>
          </a:xfrm>
          <a:prstGeom prst="bevel">
            <a:avLst>
              <a:gd name="adj" fmla="val 2769"/>
            </a:avLst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22196" y="157102"/>
            <a:ext cx="6427278" cy="429483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Queuing Models Elements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2197" y="743687"/>
            <a:ext cx="6413608" cy="4118638"/>
          </a:xfrm>
        </p:spPr>
        <p:txBody>
          <a:bodyPr>
            <a:noAutofit/>
          </a:bodyPr>
          <a:lstStyle/>
          <a:p>
            <a:pPr marL="457200" indent="-457200" algn="l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Queuing Discipline </a:t>
            </a:r>
            <a:r>
              <a:rPr lang="en-US" dirty="0">
                <a:latin typeface="Arial" panose="020B0604020202020204" pitchFamily="34" charset="0"/>
              </a:rPr>
              <a:t>represents the way the queue is </a:t>
            </a:r>
            <a:r>
              <a:rPr lang="en-US" dirty="0" smtClean="0">
                <a:latin typeface="Arial" panose="020B0604020202020204" pitchFamily="34" charset="0"/>
              </a:rPr>
              <a:t>organized </a:t>
            </a:r>
            <a:r>
              <a:rPr lang="en-US" dirty="0">
                <a:latin typeface="Arial" panose="020B0604020202020204" pitchFamily="34" charset="0"/>
              </a:rPr>
              <a:t>(rules of inserting and removing customers to/from the queue). There are these ways:</a:t>
            </a:r>
          </a:p>
          <a:p>
            <a:pPr marL="741363" indent="-344488" algn="l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</a:rPr>
              <a:t>FIFO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</a:rPr>
              <a:t>(First In First Out) also called FCFS (First Come First Serve) - orderly queue</a:t>
            </a:r>
            <a:r>
              <a:rPr lang="en-US" dirty="0" smtClean="0">
                <a:latin typeface="Arial" panose="020B0604020202020204" pitchFamily="34" charset="0"/>
              </a:rPr>
              <a:t>.</a:t>
            </a:r>
          </a:p>
          <a:p>
            <a:pPr marL="741363" indent="-344488" algn="l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</a:rPr>
              <a:t>LIFO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</a:rPr>
              <a:t>(Last In First Out) also called LCFS (Last Come First Serve) - </a:t>
            </a:r>
            <a:r>
              <a:rPr lang="en-US" dirty="0" smtClean="0">
                <a:latin typeface="Arial" panose="020B0604020202020204" pitchFamily="34" charset="0"/>
              </a:rPr>
              <a:t>stack.</a:t>
            </a:r>
          </a:p>
          <a:p>
            <a:pPr marL="741363" indent="-344488" algn="l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</a:rPr>
              <a:t>SIRO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</a:rPr>
              <a:t>(Serve In Random Order</a:t>
            </a:r>
            <a:r>
              <a:rPr lang="en-US" dirty="0" smtClean="0">
                <a:latin typeface="Arial" panose="020B0604020202020204" pitchFamily="34" charset="0"/>
              </a:rPr>
              <a:t>).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2590" y="5998181"/>
            <a:ext cx="550573" cy="273844"/>
          </a:xfrm>
        </p:spPr>
        <p:txBody>
          <a:bodyPr/>
          <a:lstStyle/>
          <a:p>
            <a:fld id="{B82CCC60-E8CD-4174-8B1A-7DF615B22EEF}" type="slidenum">
              <a:rPr lang="en-US" sz="1800" b="1" smtClean="0"/>
              <a:pPr/>
              <a:t>8</a:t>
            </a:fld>
            <a:endParaRPr lang="en-US" sz="1800" b="1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800152" y="1453634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endParaRPr kumimoji="0" lang="en-US" altLang="en-US" sz="14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AutoShape 2" descr="http://staff.um.edu.mt/jskl1/simweb/fig1.gif"/>
          <p:cNvSpPr>
            <a:spLocks noChangeAspect="1" noChangeArrowheads="1"/>
          </p:cNvSpPr>
          <p:nvPr/>
        </p:nvSpPr>
        <p:spPr bwMode="auto">
          <a:xfrm>
            <a:off x="527605" y="1409700"/>
            <a:ext cx="4105275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6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0" y="0"/>
            <a:ext cx="6858000" cy="5143500"/>
          </a:xfrm>
          <a:prstGeom prst="bevel">
            <a:avLst>
              <a:gd name="adj" fmla="val 2769"/>
            </a:avLst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22196" y="157102"/>
            <a:ext cx="6427278" cy="429483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Queuing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65355" y="649385"/>
            <a:ext cx="6270449" cy="4212940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Simulation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is often used in the analysis of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queuing models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Typical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measures of system performance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 server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utilization (percentage of time server is busy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), length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of waiting lines, and delays of customers.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Decision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maker is involved in trade-offs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between server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utilization and customer satisfaction in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terms of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line lengths and delays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024985" y="4588481"/>
            <a:ext cx="550573" cy="273844"/>
          </a:xfrm>
        </p:spPr>
        <p:txBody>
          <a:bodyPr/>
          <a:lstStyle/>
          <a:p>
            <a:fld id="{B82CCC60-E8CD-4174-8B1A-7DF615B22EEF}" type="slidenum">
              <a:rPr lang="en-US" sz="1800" b="1" smtClean="0"/>
              <a:pPr/>
              <a:t>9</a:t>
            </a:fld>
            <a:endParaRPr lang="en-US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015" y="3335275"/>
            <a:ext cx="5191970" cy="152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78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2381</TotalTime>
  <Words>664</Words>
  <Application>Microsoft Office PowerPoint</Application>
  <PresentationFormat>Custom</PresentationFormat>
  <Paragraphs>71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Batang</vt:lpstr>
      <vt:lpstr>Arial</vt:lpstr>
      <vt:lpstr>BrowalliaUPC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DrAbbas</cp:lastModifiedBy>
  <cp:revision>284</cp:revision>
  <dcterms:created xsi:type="dcterms:W3CDTF">2013-08-21T19:17:07Z</dcterms:created>
  <dcterms:modified xsi:type="dcterms:W3CDTF">2021-06-10T09:21:41Z</dcterms:modified>
</cp:coreProperties>
</file>